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7" r:id="rId9"/>
    <p:sldId id="261" r:id="rId10"/>
    <p:sldId id="262" r:id="rId11"/>
    <p:sldId id="263" r:id="rId12"/>
    <p:sldId id="269" r:id="rId13"/>
    <p:sldId id="264" r:id="rId14"/>
    <p:sldId id="268" r:id="rId15"/>
    <p:sldId id="270" r:id="rId16"/>
    <p:sldId id="271" r:id="rId17"/>
    <p:sldId id="272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398"/>
  </p:normalViewPr>
  <p:slideViewPr>
    <p:cSldViewPr snapToGrid="0" snapToObjects="1">
      <p:cViewPr varScale="1">
        <p:scale>
          <a:sx n="90" d="100"/>
          <a:sy n="90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E7BE4C-A3C3-5E49-A6E6-E43B7903EF22}" type="doc">
      <dgm:prSet loTypeId="urn:microsoft.com/office/officeart/2005/8/layout/chevron1" loCatId="process" qsTypeId="urn:microsoft.com/office/officeart/2005/8/quickstyle/simple4" qsCatId="simple" csTypeId="urn:microsoft.com/office/officeart/2005/8/colors/colorful2" csCatId="colorful" phldr="1"/>
      <dgm:spPr/>
    </dgm:pt>
    <dgm:pt modelId="{5539CC67-206A-544A-ACFB-0BC92CB8DFA5}">
      <dgm:prSet phldrT="[Text]"/>
      <dgm:spPr/>
      <dgm:t>
        <a:bodyPr/>
        <a:lstStyle/>
        <a:p>
          <a:r>
            <a:rPr lang="en-US"/>
            <a:t>Tokenize</a:t>
          </a:r>
        </a:p>
      </dgm:t>
    </dgm:pt>
    <dgm:pt modelId="{F2CDC76D-FA25-4643-B22F-CBDF0C562686}" type="parTrans" cxnId="{0AC52DDC-919B-F343-B932-3EF4281D5030}">
      <dgm:prSet/>
      <dgm:spPr/>
      <dgm:t>
        <a:bodyPr/>
        <a:lstStyle/>
        <a:p>
          <a:endParaRPr lang="en-US"/>
        </a:p>
      </dgm:t>
    </dgm:pt>
    <dgm:pt modelId="{F3FF9E36-1D93-5B45-BB59-62ADC069F3C2}" type="sibTrans" cxnId="{0AC52DDC-919B-F343-B932-3EF4281D5030}">
      <dgm:prSet phldrT="1"/>
      <dgm:spPr/>
      <dgm:t>
        <a:bodyPr/>
        <a:lstStyle/>
        <a:p>
          <a:endParaRPr lang="en-US"/>
        </a:p>
      </dgm:t>
    </dgm:pt>
    <dgm:pt modelId="{C30815C8-51B7-FE47-B189-04EF40445BF7}">
      <dgm:prSet phldrT="[Text]"/>
      <dgm:spPr/>
      <dgm:t>
        <a:bodyPr/>
        <a:lstStyle/>
        <a:p>
          <a:r>
            <a:rPr lang="en-US"/>
            <a:t>Lemmatize</a:t>
          </a:r>
        </a:p>
      </dgm:t>
    </dgm:pt>
    <dgm:pt modelId="{78F87CD3-95EF-944E-8021-A7BFF184B2F1}" type="parTrans" cxnId="{4A5C3885-279A-F746-8356-3FC3BA6D5193}">
      <dgm:prSet/>
      <dgm:spPr/>
      <dgm:t>
        <a:bodyPr/>
        <a:lstStyle/>
        <a:p>
          <a:endParaRPr lang="en-US"/>
        </a:p>
      </dgm:t>
    </dgm:pt>
    <dgm:pt modelId="{1DAFB0B7-EF99-C543-8324-DC25CB536326}" type="sibTrans" cxnId="{4A5C3885-279A-F746-8356-3FC3BA6D5193}">
      <dgm:prSet phldrT="3"/>
      <dgm:spPr/>
      <dgm:t>
        <a:bodyPr/>
        <a:lstStyle/>
        <a:p>
          <a:endParaRPr lang="en-US"/>
        </a:p>
      </dgm:t>
    </dgm:pt>
    <dgm:pt modelId="{8C4845BE-A1F5-CB47-91B3-E5F9D2AEA10F}">
      <dgm:prSet phldrT="[Text]"/>
      <dgm:spPr/>
      <dgm:t>
        <a:bodyPr/>
        <a:lstStyle/>
        <a:p>
          <a:r>
            <a:rPr lang="en-US" dirty="0"/>
            <a:t>Vectorization</a:t>
          </a:r>
        </a:p>
      </dgm:t>
    </dgm:pt>
    <dgm:pt modelId="{36501A47-06AD-C54F-92B3-426FB4166572}" type="parTrans" cxnId="{857A7963-7674-6444-8FB5-B076C7D66441}">
      <dgm:prSet/>
      <dgm:spPr/>
      <dgm:t>
        <a:bodyPr/>
        <a:lstStyle/>
        <a:p>
          <a:endParaRPr lang="en-US"/>
        </a:p>
      </dgm:t>
    </dgm:pt>
    <dgm:pt modelId="{209E1DD0-CCF2-3D4F-8FB0-A3B1B80E7EAB}" type="sibTrans" cxnId="{857A7963-7674-6444-8FB5-B076C7D66441}">
      <dgm:prSet phldrT="4"/>
      <dgm:spPr/>
      <dgm:t>
        <a:bodyPr/>
        <a:lstStyle/>
        <a:p>
          <a:endParaRPr lang="en-US"/>
        </a:p>
      </dgm:t>
    </dgm:pt>
    <dgm:pt modelId="{ACA33C57-B155-D542-AEF7-70F7023CC2BF}">
      <dgm:prSet phldrT="[Text]"/>
      <dgm:spPr/>
      <dgm:t>
        <a:bodyPr/>
        <a:lstStyle/>
        <a:p>
          <a:r>
            <a:rPr lang="en-US"/>
            <a:t>Stop Word Removal</a:t>
          </a:r>
        </a:p>
      </dgm:t>
    </dgm:pt>
    <dgm:pt modelId="{6D275CA6-F002-A244-843F-88D841D91067}" type="parTrans" cxnId="{4B87FF73-9146-A748-868C-80F093BD4379}">
      <dgm:prSet/>
      <dgm:spPr/>
      <dgm:t>
        <a:bodyPr/>
        <a:lstStyle/>
        <a:p>
          <a:endParaRPr lang="en-US"/>
        </a:p>
      </dgm:t>
    </dgm:pt>
    <dgm:pt modelId="{AB87E241-5C74-804E-8799-4FE2D6AEF793}" type="sibTrans" cxnId="{4B87FF73-9146-A748-868C-80F093BD4379}">
      <dgm:prSet phldrT="2"/>
      <dgm:spPr/>
      <dgm:t>
        <a:bodyPr/>
        <a:lstStyle/>
        <a:p>
          <a:endParaRPr lang="en-US"/>
        </a:p>
      </dgm:t>
    </dgm:pt>
    <dgm:pt modelId="{A51BBEB8-C24E-5D4A-9158-EAB8EED33253}" type="pres">
      <dgm:prSet presAssocID="{93E7BE4C-A3C3-5E49-A6E6-E43B7903EF22}" presName="Name0" presStyleCnt="0">
        <dgm:presLayoutVars>
          <dgm:dir/>
          <dgm:animLvl val="lvl"/>
          <dgm:resizeHandles val="exact"/>
        </dgm:presLayoutVars>
      </dgm:prSet>
      <dgm:spPr/>
    </dgm:pt>
    <dgm:pt modelId="{D016206A-7C41-0749-8A4D-7BE839D1E285}" type="pres">
      <dgm:prSet presAssocID="{5539CC67-206A-544A-ACFB-0BC92CB8DFA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CA948E2-299D-BB48-A60D-F221C8E2349F}" type="pres">
      <dgm:prSet presAssocID="{F3FF9E36-1D93-5B45-BB59-62ADC069F3C2}" presName="parTxOnlySpace" presStyleCnt="0"/>
      <dgm:spPr/>
    </dgm:pt>
    <dgm:pt modelId="{E0CBAD42-7C29-A945-A1C9-2E935EFD3080}" type="pres">
      <dgm:prSet presAssocID="{ACA33C57-B155-D542-AEF7-70F7023CC2B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D352E96-F874-3E49-9BC8-6B493D3CD5C6}" type="pres">
      <dgm:prSet presAssocID="{AB87E241-5C74-804E-8799-4FE2D6AEF793}" presName="parTxOnlySpace" presStyleCnt="0"/>
      <dgm:spPr/>
    </dgm:pt>
    <dgm:pt modelId="{F6F11557-F4BE-AD49-B57B-7E3EC5FED3E7}" type="pres">
      <dgm:prSet presAssocID="{C30815C8-51B7-FE47-B189-04EF40445BF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125AAC8-51B3-A24F-A525-50EEC4092053}" type="pres">
      <dgm:prSet presAssocID="{1DAFB0B7-EF99-C543-8324-DC25CB536326}" presName="parTxOnlySpace" presStyleCnt="0"/>
      <dgm:spPr/>
    </dgm:pt>
    <dgm:pt modelId="{5B27113B-49A4-1C43-BB6D-C96D05803B90}" type="pres">
      <dgm:prSet presAssocID="{8C4845BE-A1F5-CB47-91B3-E5F9D2AEA10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FB2783F-9853-664A-92CF-1733A5151606}" type="presOf" srcId="{5539CC67-206A-544A-ACFB-0BC92CB8DFA5}" destId="{D016206A-7C41-0749-8A4D-7BE839D1E285}" srcOrd="0" destOrd="0" presId="urn:microsoft.com/office/officeart/2005/8/layout/chevron1"/>
    <dgm:cxn modelId="{1924B05D-5875-0B4D-AB15-37038B20AB8D}" type="presOf" srcId="{8C4845BE-A1F5-CB47-91B3-E5F9D2AEA10F}" destId="{5B27113B-49A4-1C43-BB6D-C96D05803B90}" srcOrd="0" destOrd="0" presId="urn:microsoft.com/office/officeart/2005/8/layout/chevron1"/>
    <dgm:cxn modelId="{857A7963-7674-6444-8FB5-B076C7D66441}" srcId="{93E7BE4C-A3C3-5E49-A6E6-E43B7903EF22}" destId="{8C4845BE-A1F5-CB47-91B3-E5F9D2AEA10F}" srcOrd="3" destOrd="0" parTransId="{36501A47-06AD-C54F-92B3-426FB4166572}" sibTransId="{209E1DD0-CCF2-3D4F-8FB0-A3B1B80E7EAB}"/>
    <dgm:cxn modelId="{4B87FF73-9146-A748-868C-80F093BD4379}" srcId="{93E7BE4C-A3C3-5E49-A6E6-E43B7903EF22}" destId="{ACA33C57-B155-D542-AEF7-70F7023CC2BF}" srcOrd="1" destOrd="0" parTransId="{6D275CA6-F002-A244-843F-88D841D91067}" sibTransId="{AB87E241-5C74-804E-8799-4FE2D6AEF793}"/>
    <dgm:cxn modelId="{CF87887B-9F0B-DB47-80D6-3C3B003D2A19}" type="presOf" srcId="{93E7BE4C-A3C3-5E49-A6E6-E43B7903EF22}" destId="{A51BBEB8-C24E-5D4A-9158-EAB8EED33253}" srcOrd="0" destOrd="0" presId="urn:microsoft.com/office/officeart/2005/8/layout/chevron1"/>
    <dgm:cxn modelId="{4A5C3885-279A-F746-8356-3FC3BA6D5193}" srcId="{93E7BE4C-A3C3-5E49-A6E6-E43B7903EF22}" destId="{C30815C8-51B7-FE47-B189-04EF40445BF7}" srcOrd="2" destOrd="0" parTransId="{78F87CD3-95EF-944E-8021-A7BFF184B2F1}" sibTransId="{1DAFB0B7-EF99-C543-8324-DC25CB536326}"/>
    <dgm:cxn modelId="{830174A6-B6B3-6B44-92CD-B7361F8C2E75}" type="presOf" srcId="{ACA33C57-B155-D542-AEF7-70F7023CC2BF}" destId="{E0CBAD42-7C29-A945-A1C9-2E935EFD3080}" srcOrd="0" destOrd="0" presId="urn:microsoft.com/office/officeart/2005/8/layout/chevron1"/>
    <dgm:cxn modelId="{900F7DDB-B121-F648-8131-A31B017F8F4C}" type="presOf" srcId="{C30815C8-51B7-FE47-B189-04EF40445BF7}" destId="{F6F11557-F4BE-AD49-B57B-7E3EC5FED3E7}" srcOrd="0" destOrd="0" presId="urn:microsoft.com/office/officeart/2005/8/layout/chevron1"/>
    <dgm:cxn modelId="{0AC52DDC-919B-F343-B932-3EF4281D5030}" srcId="{93E7BE4C-A3C3-5E49-A6E6-E43B7903EF22}" destId="{5539CC67-206A-544A-ACFB-0BC92CB8DFA5}" srcOrd="0" destOrd="0" parTransId="{F2CDC76D-FA25-4643-B22F-CBDF0C562686}" sibTransId="{F3FF9E36-1D93-5B45-BB59-62ADC069F3C2}"/>
    <dgm:cxn modelId="{9E9CA5B6-EAE3-6A46-B82F-BDD0350E1575}" type="presParOf" srcId="{A51BBEB8-C24E-5D4A-9158-EAB8EED33253}" destId="{D016206A-7C41-0749-8A4D-7BE839D1E285}" srcOrd="0" destOrd="0" presId="urn:microsoft.com/office/officeart/2005/8/layout/chevron1"/>
    <dgm:cxn modelId="{0F25D343-EF2D-C044-9D2B-B55B7FC0861D}" type="presParOf" srcId="{A51BBEB8-C24E-5D4A-9158-EAB8EED33253}" destId="{2CA948E2-299D-BB48-A60D-F221C8E2349F}" srcOrd="1" destOrd="0" presId="urn:microsoft.com/office/officeart/2005/8/layout/chevron1"/>
    <dgm:cxn modelId="{093DD100-A89A-6E44-B46A-FC2F0ACFE403}" type="presParOf" srcId="{A51BBEB8-C24E-5D4A-9158-EAB8EED33253}" destId="{E0CBAD42-7C29-A945-A1C9-2E935EFD3080}" srcOrd="2" destOrd="0" presId="urn:microsoft.com/office/officeart/2005/8/layout/chevron1"/>
    <dgm:cxn modelId="{BF33E6FC-E6E6-6E4B-86EA-D2E3D4175D62}" type="presParOf" srcId="{A51BBEB8-C24E-5D4A-9158-EAB8EED33253}" destId="{7D352E96-F874-3E49-9BC8-6B493D3CD5C6}" srcOrd="3" destOrd="0" presId="urn:microsoft.com/office/officeart/2005/8/layout/chevron1"/>
    <dgm:cxn modelId="{C37A5AC7-D210-5541-AFF8-34402EA62823}" type="presParOf" srcId="{A51BBEB8-C24E-5D4A-9158-EAB8EED33253}" destId="{F6F11557-F4BE-AD49-B57B-7E3EC5FED3E7}" srcOrd="4" destOrd="0" presId="urn:microsoft.com/office/officeart/2005/8/layout/chevron1"/>
    <dgm:cxn modelId="{84C6BF36-30E7-0D48-91B5-84321A0367B3}" type="presParOf" srcId="{A51BBEB8-C24E-5D4A-9158-EAB8EED33253}" destId="{B125AAC8-51B3-A24F-A525-50EEC4092053}" srcOrd="5" destOrd="0" presId="urn:microsoft.com/office/officeart/2005/8/layout/chevron1"/>
    <dgm:cxn modelId="{100AD905-7705-1A4B-B5D2-2DD21BBE6085}" type="presParOf" srcId="{A51BBEB8-C24E-5D4A-9158-EAB8EED33253}" destId="{5B27113B-49A4-1C43-BB6D-C96D05803B9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8EAC6D-DC5E-4FC9-ACC1-D4F02DA22146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3B2BE15-9300-40DA-BC3C-5825E1514C9B}">
      <dgm:prSet/>
      <dgm:spPr/>
      <dgm:t>
        <a:bodyPr/>
        <a:lstStyle/>
        <a:p>
          <a:r>
            <a:rPr lang="en-US" b="0" i="0"/>
            <a:t>Republicans generally have a higher twitter ratio.</a:t>
          </a:r>
          <a:endParaRPr lang="en-US"/>
        </a:p>
      </dgm:t>
    </dgm:pt>
    <dgm:pt modelId="{83FE1B54-CE7E-4FD6-A658-4FF5E75627A5}" type="parTrans" cxnId="{B46B91C1-CF7B-41BC-BE1F-38DDC866535E}">
      <dgm:prSet/>
      <dgm:spPr/>
      <dgm:t>
        <a:bodyPr/>
        <a:lstStyle/>
        <a:p>
          <a:endParaRPr lang="en-US"/>
        </a:p>
      </dgm:t>
    </dgm:pt>
    <dgm:pt modelId="{1EFD5AF2-007E-4CBD-BF5B-74DA0A76ED8D}" type="sibTrans" cxnId="{B46B91C1-CF7B-41BC-BE1F-38DDC866535E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53CDD5F-C7EA-4D5F-905C-3422689F9EE8}">
      <dgm:prSet/>
      <dgm:spPr/>
      <dgm:t>
        <a:bodyPr/>
        <a:lstStyle/>
        <a:p>
          <a:r>
            <a:rPr lang="en-US" b="0" i="0"/>
            <a:t>The average age of a Republican voter is 50</a:t>
          </a:r>
          <a:endParaRPr lang="en-US"/>
        </a:p>
      </dgm:t>
    </dgm:pt>
    <dgm:pt modelId="{EA72F732-DF21-4CEF-96D0-FFD7A4EECD8A}" type="parTrans" cxnId="{70A06C4D-BB6D-4880-9624-FC3870E0D68C}">
      <dgm:prSet/>
      <dgm:spPr/>
      <dgm:t>
        <a:bodyPr/>
        <a:lstStyle/>
        <a:p>
          <a:endParaRPr lang="en-US"/>
        </a:p>
      </dgm:t>
    </dgm:pt>
    <dgm:pt modelId="{2BD0301A-AFEE-4170-9247-337B99428616}" type="sibTrans" cxnId="{70A06C4D-BB6D-4880-9624-FC3870E0D68C}">
      <dgm:prSet/>
      <dgm:spPr/>
      <dgm:t>
        <a:bodyPr/>
        <a:lstStyle/>
        <a:p>
          <a:endParaRPr lang="en-US"/>
        </a:p>
      </dgm:t>
    </dgm:pt>
    <dgm:pt modelId="{334ACB8B-D729-4F38-A042-B4C460CE10E1}">
      <dgm:prSet/>
      <dgm:spPr/>
      <dgm:t>
        <a:bodyPr/>
        <a:lstStyle/>
        <a:p>
          <a:r>
            <a:rPr lang="en-US" b="0" i="0"/>
            <a:t>The average age of a Republican is 47</a:t>
          </a:r>
          <a:endParaRPr lang="en-US"/>
        </a:p>
      </dgm:t>
    </dgm:pt>
    <dgm:pt modelId="{4E400543-1BE0-465A-91BB-81FEC8F00330}" type="parTrans" cxnId="{29B5BB54-4510-45BB-8DD6-7FF7566F6E52}">
      <dgm:prSet/>
      <dgm:spPr/>
      <dgm:t>
        <a:bodyPr/>
        <a:lstStyle/>
        <a:p>
          <a:endParaRPr lang="en-US"/>
        </a:p>
      </dgm:t>
    </dgm:pt>
    <dgm:pt modelId="{B0E59470-871F-4B2C-8780-4F4CE85B0D69}" type="sibTrans" cxnId="{29B5BB54-4510-45BB-8DD6-7FF7566F6E52}">
      <dgm:prSet/>
      <dgm:spPr/>
      <dgm:t>
        <a:bodyPr/>
        <a:lstStyle/>
        <a:p>
          <a:endParaRPr lang="en-US"/>
        </a:p>
      </dgm:t>
    </dgm:pt>
    <dgm:pt modelId="{9502A8E9-1017-4F72-9B66-F27096680D0C}">
      <dgm:prSet/>
      <dgm:spPr/>
      <dgm:t>
        <a:bodyPr/>
        <a:lstStyle/>
        <a:p>
          <a:r>
            <a:rPr lang="en-US" b="0" i="0"/>
            <a:t>Twitter users are traditionally younger.</a:t>
          </a:r>
          <a:endParaRPr lang="en-US"/>
        </a:p>
      </dgm:t>
    </dgm:pt>
    <dgm:pt modelId="{639990F1-FFC3-466E-9F71-9D1BBBC8FB99}" type="parTrans" cxnId="{6AF1C652-2A91-4731-AEFC-135F41DEF81D}">
      <dgm:prSet/>
      <dgm:spPr/>
      <dgm:t>
        <a:bodyPr/>
        <a:lstStyle/>
        <a:p>
          <a:endParaRPr lang="en-US"/>
        </a:p>
      </dgm:t>
    </dgm:pt>
    <dgm:pt modelId="{05C71A5B-1B7D-4CFD-BA27-05F75B15D6C2}" type="sibTrans" cxnId="{6AF1C652-2A91-4731-AEFC-135F41DEF81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458E262-A16A-42D6-8E8D-D9ED9C43608F}">
      <dgm:prSet/>
      <dgm:spPr/>
      <dgm:t>
        <a:bodyPr/>
        <a:lstStyle/>
        <a:p>
          <a:r>
            <a:rPr lang="en-US" b="0" i="0"/>
            <a:t>18-29 make up 35% of the users</a:t>
          </a:r>
          <a:endParaRPr lang="en-US"/>
        </a:p>
      </dgm:t>
    </dgm:pt>
    <dgm:pt modelId="{CF2858CD-92E7-4D52-954F-A93FECB5070D}" type="parTrans" cxnId="{1060BA6D-E012-4591-AC8B-A3909448A658}">
      <dgm:prSet/>
      <dgm:spPr/>
      <dgm:t>
        <a:bodyPr/>
        <a:lstStyle/>
        <a:p>
          <a:endParaRPr lang="en-US"/>
        </a:p>
      </dgm:t>
    </dgm:pt>
    <dgm:pt modelId="{9D49932E-6746-4EF0-A533-C4797D820162}" type="sibTrans" cxnId="{1060BA6D-E012-4591-AC8B-A3909448A658}">
      <dgm:prSet/>
      <dgm:spPr/>
      <dgm:t>
        <a:bodyPr/>
        <a:lstStyle/>
        <a:p>
          <a:endParaRPr lang="en-US"/>
        </a:p>
      </dgm:t>
    </dgm:pt>
    <dgm:pt modelId="{D59B06AE-4318-4155-AD8A-4DA411111E39}">
      <dgm:prSet/>
      <dgm:spPr/>
      <dgm:t>
        <a:bodyPr/>
        <a:lstStyle/>
        <a:p>
          <a:r>
            <a:rPr lang="en-US" b="0" i="0"/>
            <a:t>30-49 make up 20% of the users</a:t>
          </a:r>
          <a:endParaRPr lang="en-US"/>
        </a:p>
      </dgm:t>
    </dgm:pt>
    <dgm:pt modelId="{3E7DCEA4-A9E0-4B6D-833F-68957524D419}" type="parTrans" cxnId="{69829AC1-FBD6-41B8-A211-B487ABE47321}">
      <dgm:prSet/>
      <dgm:spPr/>
      <dgm:t>
        <a:bodyPr/>
        <a:lstStyle/>
        <a:p>
          <a:endParaRPr lang="en-US"/>
        </a:p>
      </dgm:t>
    </dgm:pt>
    <dgm:pt modelId="{B89D9307-DF13-48D5-9805-59AE8D1104D6}" type="sibTrans" cxnId="{69829AC1-FBD6-41B8-A211-B487ABE47321}">
      <dgm:prSet/>
      <dgm:spPr/>
      <dgm:t>
        <a:bodyPr/>
        <a:lstStyle/>
        <a:p>
          <a:endParaRPr lang="en-US"/>
        </a:p>
      </dgm:t>
    </dgm:pt>
    <dgm:pt modelId="{8C55264F-9E24-45D1-9A67-3622B36992EB}">
      <dgm:prSet/>
      <dgm:spPr/>
      <dgm:t>
        <a:bodyPr/>
        <a:lstStyle/>
        <a:p>
          <a:r>
            <a:rPr lang="en-US" b="0" i="0"/>
            <a:t>50-64 make up 11% of the users</a:t>
          </a:r>
          <a:endParaRPr lang="en-US"/>
        </a:p>
      </dgm:t>
    </dgm:pt>
    <dgm:pt modelId="{9AD53D0C-33E6-464B-976F-D12F369758A1}" type="parTrans" cxnId="{A3DD7576-769E-49A9-9336-2B1ABE1EA7BE}">
      <dgm:prSet/>
      <dgm:spPr/>
      <dgm:t>
        <a:bodyPr/>
        <a:lstStyle/>
        <a:p>
          <a:endParaRPr lang="en-US"/>
        </a:p>
      </dgm:t>
    </dgm:pt>
    <dgm:pt modelId="{3B3DE464-A814-4992-B90D-873EFC553C9C}" type="sibTrans" cxnId="{A3DD7576-769E-49A9-9336-2B1ABE1EA7BE}">
      <dgm:prSet/>
      <dgm:spPr/>
      <dgm:t>
        <a:bodyPr/>
        <a:lstStyle/>
        <a:p>
          <a:endParaRPr lang="en-US"/>
        </a:p>
      </dgm:t>
    </dgm:pt>
    <dgm:pt modelId="{E34D436B-E2F5-4639-89F2-770A0CC7FFB3}">
      <dgm:prSet/>
      <dgm:spPr/>
      <dgm:t>
        <a:bodyPr/>
        <a:lstStyle/>
        <a:p>
          <a:r>
            <a:rPr lang="en-US" b="0" i="0"/>
            <a:t>Twitter is not the best platform for Republicans to connect with their voter base. </a:t>
          </a:r>
          <a:endParaRPr lang="en-US"/>
        </a:p>
      </dgm:t>
    </dgm:pt>
    <dgm:pt modelId="{D7DE1A68-9B82-4557-92CC-1051B0B4B8EC}" type="parTrans" cxnId="{2A9177D8-A209-417A-A073-633B89AF56AB}">
      <dgm:prSet/>
      <dgm:spPr/>
      <dgm:t>
        <a:bodyPr/>
        <a:lstStyle/>
        <a:p>
          <a:endParaRPr lang="en-US"/>
        </a:p>
      </dgm:t>
    </dgm:pt>
    <dgm:pt modelId="{FE287FC8-A6F4-4D09-A33C-48A5CAC370B8}" type="sibTrans" cxnId="{2A9177D8-A209-417A-A073-633B89AF56A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95AE2F3-68AB-8E4E-80A8-0846F1C1537A}" type="pres">
      <dgm:prSet presAssocID="{0E8EAC6D-DC5E-4FC9-ACC1-D4F02DA22146}" presName="Name0" presStyleCnt="0">
        <dgm:presLayoutVars>
          <dgm:animLvl val="lvl"/>
          <dgm:resizeHandles val="exact"/>
        </dgm:presLayoutVars>
      </dgm:prSet>
      <dgm:spPr/>
    </dgm:pt>
    <dgm:pt modelId="{91AAC948-B16B-3041-83E0-8339067518FA}" type="pres">
      <dgm:prSet presAssocID="{23B2BE15-9300-40DA-BC3C-5825E1514C9B}" presName="compositeNode" presStyleCnt="0">
        <dgm:presLayoutVars>
          <dgm:bulletEnabled val="1"/>
        </dgm:presLayoutVars>
      </dgm:prSet>
      <dgm:spPr/>
    </dgm:pt>
    <dgm:pt modelId="{2D303548-F896-1D44-9DB8-CB9AB076995F}" type="pres">
      <dgm:prSet presAssocID="{23B2BE15-9300-40DA-BC3C-5825E1514C9B}" presName="bgRect" presStyleLbl="bgAccFollowNode1" presStyleIdx="0" presStyleCnt="3"/>
      <dgm:spPr/>
    </dgm:pt>
    <dgm:pt modelId="{B9861C7F-0417-6146-9324-0FC677023549}" type="pres">
      <dgm:prSet presAssocID="{1EFD5AF2-007E-4CBD-BF5B-74DA0A76ED8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6AFAD93-1FAA-5E42-8FD2-77DF1AEE137A}" type="pres">
      <dgm:prSet presAssocID="{23B2BE15-9300-40DA-BC3C-5825E1514C9B}" presName="bottomLine" presStyleLbl="alignNode1" presStyleIdx="1" presStyleCnt="6">
        <dgm:presLayoutVars/>
      </dgm:prSet>
      <dgm:spPr/>
    </dgm:pt>
    <dgm:pt modelId="{ED2486C4-26EF-F145-8D3E-4AFA2B9EA801}" type="pres">
      <dgm:prSet presAssocID="{23B2BE15-9300-40DA-BC3C-5825E1514C9B}" presName="nodeText" presStyleLbl="bgAccFollowNode1" presStyleIdx="0" presStyleCnt="3">
        <dgm:presLayoutVars>
          <dgm:bulletEnabled val="1"/>
        </dgm:presLayoutVars>
      </dgm:prSet>
      <dgm:spPr/>
    </dgm:pt>
    <dgm:pt modelId="{637E9D9B-0E6A-5F49-9B6E-53E89F6E7253}" type="pres">
      <dgm:prSet presAssocID="{1EFD5AF2-007E-4CBD-BF5B-74DA0A76ED8D}" presName="sibTrans" presStyleCnt="0"/>
      <dgm:spPr/>
    </dgm:pt>
    <dgm:pt modelId="{216B9BF4-A68A-EC41-A16B-5AF195FC716A}" type="pres">
      <dgm:prSet presAssocID="{9502A8E9-1017-4F72-9B66-F27096680D0C}" presName="compositeNode" presStyleCnt="0">
        <dgm:presLayoutVars>
          <dgm:bulletEnabled val="1"/>
        </dgm:presLayoutVars>
      </dgm:prSet>
      <dgm:spPr/>
    </dgm:pt>
    <dgm:pt modelId="{4B904F69-F84D-5245-9C56-07652A93F471}" type="pres">
      <dgm:prSet presAssocID="{9502A8E9-1017-4F72-9B66-F27096680D0C}" presName="bgRect" presStyleLbl="bgAccFollowNode1" presStyleIdx="1" presStyleCnt="3"/>
      <dgm:spPr/>
    </dgm:pt>
    <dgm:pt modelId="{B2D88763-F44A-3D4D-8AF8-FAAC980847B0}" type="pres">
      <dgm:prSet presAssocID="{05C71A5B-1B7D-4CFD-BA27-05F75B15D6C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72C76905-DCBC-1940-9D3E-697484C4EFF3}" type="pres">
      <dgm:prSet presAssocID="{9502A8E9-1017-4F72-9B66-F27096680D0C}" presName="bottomLine" presStyleLbl="alignNode1" presStyleIdx="3" presStyleCnt="6">
        <dgm:presLayoutVars/>
      </dgm:prSet>
      <dgm:spPr/>
    </dgm:pt>
    <dgm:pt modelId="{E54FD336-526B-8141-BD09-5138D9D98877}" type="pres">
      <dgm:prSet presAssocID="{9502A8E9-1017-4F72-9B66-F27096680D0C}" presName="nodeText" presStyleLbl="bgAccFollowNode1" presStyleIdx="1" presStyleCnt="3">
        <dgm:presLayoutVars>
          <dgm:bulletEnabled val="1"/>
        </dgm:presLayoutVars>
      </dgm:prSet>
      <dgm:spPr/>
    </dgm:pt>
    <dgm:pt modelId="{F92ABB06-7F2F-E640-8554-D852D1846312}" type="pres">
      <dgm:prSet presAssocID="{05C71A5B-1B7D-4CFD-BA27-05F75B15D6C2}" presName="sibTrans" presStyleCnt="0"/>
      <dgm:spPr/>
    </dgm:pt>
    <dgm:pt modelId="{BB17B38D-633A-974F-8C86-610A92F9615B}" type="pres">
      <dgm:prSet presAssocID="{E34D436B-E2F5-4639-89F2-770A0CC7FFB3}" presName="compositeNode" presStyleCnt="0">
        <dgm:presLayoutVars>
          <dgm:bulletEnabled val="1"/>
        </dgm:presLayoutVars>
      </dgm:prSet>
      <dgm:spPr/>
    </dgm:pt>
    <dgm:pt modelId="{7AC0651E-C286-174D-8F55-426850DFB0BF}" type="pres">
      <dgm:prSet presAssocID="{E34D436B-E2F5-4639-89F2-770A0CC7FFB3}" presName="bgRect" presStyleLbl="bgAccFollowNode1" presStyleIdx="2" presStyleCnt="3"/>
      <dgm:spPr/>
    </dgm:pt>
    <dgm:pt modelId="{64BF71BE-2037-DD4A-B861-AA0605D1F2E2}" type="pres">
      <dgm:prSet presAssocID="{FE287FC8-A6F4-4D09-A33C-48A5CAC370B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E8C0F10-E65B-3B40-A08B-9B2325E2808D}" type="pres">
      <dgm:prSet presAssocID="{E34D436B-E2F5-4639-89F2-770A0CC7FFB3}" presName="bottomLine" presStyleLbl="alignNode1" presStyleIdx="5" presStyleCnt="6">
        <dgm:presLayoutVars/>
      </dgm:prSet>
      <dgm:spPr/>
    </dgm:pt>
    <dgm:pt modelId="{E8FCC143-AEB1-B64C-A22C-61393E521970}" type="pres">
      <dgm:prSet presAssocID="{E34D436B-E2F5-4639-89F2-770A0CC7FFB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14A1612-9232-354B-82AD-03E178EACFFD}" type="presOf" srcId="{23B2BE15-9300-40DA-BC3C-5825E1514C9B}" destId="{ED2486C4-26EF-F145-8D3E-4AFA2B9EA801}" srcOrd="1" destOrd="0" presId="urn:microsoft.com/office/officeart/2016/7/layout/BasicLinearProcessNumbered"/>
    <dgm:cxn modelId="{36FE1929-C080-7746-A5B0-AE5613AB32EB}" type="presOf" srcId="{D59B06AE-4318-4155-AD8A-4DA411111E39}" destId="{E54FD336-526B-8141-BD09-5138D9D98877}" srcOrd="0" destOrd="2" presId="urn:microsoft.com/office/officeart/2016/7/layout/BasicLinearProcessNumbered"/>
    <dgm:cxn modelId="{EE6F7E34-30D4-EC4D-8743-065FC10C8D27}" type="presOf" srcId="{F53CDD5F-C7EA-4D5F-905C-3422689F9EE8}" destId="{ED2486C4-26EF-F145-8D3E-4AFA2B9EA801}" srcOrd="0" destOrd="1" presId="urn:microsoft.com/office/officeart/2016/7/layout/BasicLinearProcessNumbered"/>
    <dgm:cxn modelId="{70A06C4D-BB6D-4880-9624-FC3870E0D68C}" srcId="{23B2BE15-9300-40DA-BC3C-5825E1514C9B}" destId="{F53CDD5F-C7EA-4D5F-905C-3422689F9EE8}" srcOrd="0" destOrd="0" parTransId="{EA72F732-DF21-4CEF-96D0-FFD7A4EECD8A}" sibTransId="{2BD0301A-AFEE-4170-9247-337B99428616}"/>
    <dgm:cxn modelId="{6AF1C652-2A91-4731-AEFC-135F41DEF81D}" srcId="{0E8EAC6D-DC5E-4FC9-ACC1-D4F02DA22146}" destId="{9502A8E9-1017-4F72-9B66-F27096680D0C}" srcOrd="1" destOrd="0" parTransId="{639990F1-FFC3-466E-9F71-9D1BBBC8FB99}" sibTransId="{05C71A5B-1B7D-4CFD-BA27-05F75B15D6C2}"/>
    <dgm:cxn modelId="{29B5BB54-4510-45BB-8DD6-7FF7566F6E52}" srcId="{23B2BE15-9300-40DA-BC3C-5825E1514C9B}" destId="{334ACB8B-D729-4F38-A042-B4C460CE10E1}" srcOrd="1" destOrd="0" parTransId="{4E400543-1BE0-465A-91BB-81FEC8F00330}" sibTransId="{B0E59470-871F-4B2C-8780-4F4CE85B0D69}"/>
    <dgm:cxn modelId="{3D4EF954-54F5-8B44-9096-5F122FCFD230}" type="presOf" srcId="{E34D436B-E2F5-4639-89F2-770A0CC7FFB3}" destId="{7AC0651E-C286-174D-8F55-426850DFB0BF}" srcOrd="0" destOrd="0" presId="urn:microsoft.com/office/officeart/2016/7/layout/BasicLinearProcessNumbered"/>
    <dgm:cxn modelId="{AC43DD5E-417D-C240-B37A-298EAE858694}" type="presOf" srcId="{9502A8E9-1017-4F72-9B66-F27096680D0C}" destId="{E54FD336-526B-8141-BD09-5138D9D98877}" srcOrd="1" destOrd="0" presId="urn:microsoft.com/office/officeart/2016/7/layout/BasicLinearProcessNumbered"/>
    <dgm:cxn modelId="{334B6365-2BDC-AB4B-A7D2-5893B18480F7}" type="presOf" srcId="{23B2BE15-9300-40DA-BC3C-5825E1514C9B}" destId="{2D303548-F896-1D44-9DB8-CB9AB076995F}" srcOrd="0" destOrd="0" presId="urn:microsoft.com/office/officeart/2016/7/layout/BasicLinearProcessNumbered"/>
    <dgm:cxn modelId="{0A71C768-D403-F642-8815-F56E49C39B79}" type="presOf" srcId="{FE287FC8-A6F4-4D09-A33C-48A5CAC370B8}" destId="{64BF71BE-2037-DD4A-B861-AA0605D1F2E2}" srcOrd="0" destOrd="0" presId="urn:microsoft.com/office/officeart/2016/7/layout/BasicLinearProcessNumbered"/>
    <dgm:cxn modelId="{8A5B6B6D-6EC8-B34B-8838-2A07DE72D30A}" type="presOf" srcId="{334ACB8B-D729-4F38-A042-B4C460CE10E1}" destId="{ED2486C4-26EF-F145-8D3E-4AFA2B9EA801}" srcOrd="0" destOrd="2" presId="urn:microsoft.com/office/officeart/2016/7/layout/BasicLinearProcessNumbered"/>
    <dgm:cxn modelId="{1060BA6D-E012-4591-AC8B-A3909448A658}" srcId="{9502A8E9-1017-4F72-9B66-F27096680D0C}" destId="{A458E262-A16A-42D6-8E8D-D9ED9C43608F}" srcOrd="0" destOrd="0" parTransId="{CF2858CD-92E7-4D52-954F-A93FECB5070D}" sibTransId="{9D49932E-6746-4EF0-A533-C4797D820162}"/>
    <dgm:cxn modelId="{54298A70-BE68-8841-85CD-0F8BAB98CE39}" type="presOf" srcId="{A458E262-A16A-42D6-8E8D-D9ED9C43608F}" destId="{E54FD336-526B-8141-BD09-5138D9D98877}" srcOrd="0" destOrd="1" presId="urn:microsoft.com/office/officeart/2016/7/layout/BasicLinearProcessNumbered"/>
    <dgm:cxn modelId="{A3DD7576-769E-49A9-9336-2B1ABE1EA7BE}" srcId="{9502A8E9-1017-4F72-9B66-F27096680D0C}" destId="{8C55264F-9E24-45D1-9A67-3622B36992EB}" srcOrd="2" destOrd="0" parTransId="{9AD53D0C-33E6-464B-976F-D12F369758A1}" sibTransId="{3B3DE464-A814-4992-B90D-873EFC553C9C}"/>
    <dgm:cxn modelId="{55F15279-46F7-C143-AADD-129A6287C04C}" type="presOf" srcId="{9502A8E9-1017-4F72-9B66-F27096680D0C}" destId="{4B904F69-F84D-5245-9C56-07652A93F471}" srcOrd="0" destOrd="0" presId="urn:microsoft.com/office/officeart/2016/7/layout/BasicLinearProcessNumbered"/>
    <dgm:cxn modelId="{3AEF4D7C-AC3B-FD46-A6C8-EF8C59C5A510}" type="presOf" srcId="{1EFD5AF2-007E-4CBD-BF5B-74DA0A76ED8D}" destId="{B9861C7F-0417-6146-9324-0FC677023549}" srcOrd="0" destOrd="0" presId="urn:microsoft.com/office/officeart/2016/7/layout/BasicLinearProcessNumbered"/>
    <dgm:cxn modelId="{C81E2397-E269-604F-8AD3-02F734CED2BD}" type="presOf" srcId="{0E8EAC6D-DC5E-4FC9-ACC1-D4F02DA22146}" destId="{395AE2F3-68AB-8E4E-80A8-0846F1C1537A}" srcOrd="0" destOrd="0" presId="urn:microsoft.com/office/officeart/2016/7/layout/BasicLinearProcessNumbered"/>
    <dgm:cxn modelId="{B46B91C1-CF7B-41BC-BE1F-38DDC866535E}" srcId="{0E8EAC6D-DC5E-4FC9-ACC1-D4F02DA22146}" destId="{23B2BE15-9300-40DA-BC3C-5825E1514C9B}" srcOrd="0" destOrd="0" parTransId="{83FE1B54-CE7E-4FD6-A658-4FF5E75627A5}" sibTransId="{1EFD5AF2-007E-4CBD-BF5B-74DA0A76ED8D}"/>
    <dgm:cxn modelId="{69829AC1-FBD6-41B8-A211-B487ABE47321}" srcId="{9502A8E9-1017-4F72-9B66-F27096680D0C}" destId="{D59B06AE-4318-4155-AD8A-4DA411111E39}" srcOrd="1" destOrd="0" parTransId="{3E7DCEA4-A9E0-4B6D-833F-68957524D419}" sibTransId="{B89D9307-DF13-48D5-9805-59AE8D1104D6}"/>
    <dgm:cxn modelId="{08FF13CF-A162-1A40-8996-517FA5C146C4}" type="presOf" srcId="{8C55264F-9E24-45D1-9A67-3622B36992EB}" destId="{E54FD336-526B-8141-BD09-5138D9D98877}" srcOrd="0" destOrd="3" presId="urn:microsoft.com/office/officeart/2016/7/layout/BasicLinearProcessNumbered"/>
    <dgm:cxn modelId="{98D523D3-573B-454C-AAF9-0075FDC29B34}" type="presOf" srcId="{E34D436B-E2F5-4639-89F2-770A0CC7FFB3}" destId="{E8FCC143-AEB1-B64C-A22C-61393E521970}" srcOrd="1" destOrd="0" presId="urn:microsoft.com/office/officeart/2016/7/layout/BasicLinearProcessNumbered"/>
    <dgm:cxn modelId="{2A9177D8-A209-417A-A073-633B89AF56AB}" srcId="{0E8EAC6D-DC5E-4FC9-ACC1-D4F02DA22146}" destId="{E34D436B-E2F5-4639-89F2-770A0CC7FFB3}" srcOrd="2" destOrd="0" parTransId="{D7DE1A68-9B82-4557-92CC-1051B0B4B8EC}" sibTransId="{FE287FC8-A6F4-4D09-A33C-48A5CAC370B8}"/>
    <dgm:cxn modelId="{52AC79EE-2FE6-CD46-AAEE-9D15D0D39CEB}" type="presOf" srcId="{05C71A5B-1B7D-4CFD-BA27-05F75B15D6C2}" destId="{B2D88763-F44A-3D4D-8AF8-FAAC980847B0}" srcOrd="0" destOrd="0" presId="urn:microsoft.com/office/officeart/2016/7/layout/BasicLinearProcessNumbered"/>
    <dgm:cxn modelId="{BE44D01A-4895-4045-9C0F-6C212E5BBBFD}" type="presParOf" srcId="{395AE2F3-68AB-8E4E-80A8-0846F1C1537A}" destId="{91AAC948-B16B-3041-83E0-8339067518FA}" srcOrd="0" destOrd="0" presId="urn:microsoft.com/office/officeart/2016/7/layout/BasicLinearProcessNumbered"/>
    <dgm:cxn modelId="{CF2B467B-EDEA-B948-94AC-4C6AC3C659E5}" type="presParOf" srcId="{91AAC948-B16B-3041-83E0-8339067518FA}" destId="{2D303548-F896-1D44-9DB8-CB9AB076995F}" srcOrd="0" destOrd="0" presId="urn:microsoft.com/office/officeart/2016/7/layout/BasicLinearProcessNumbered"/>
    <dgm:cxn modelId="{751C1A6D-6444-3B4A-B8E1-A58CA6DC6397}" type="presParOf" srcId="{91AAC948-B16B-3041-83E0-8339067518FA}" destId="{B9861C7F-0417-6146-9324-0FC677023549}" srcOrd="1" destOrd="0" presId="urn:microsoft.com/office/officeart/2016/7/layout/BasicLinearProcessNumbered"/>
    <dgm:cxn modelId="{603DA48E-8237-B447-B370-CBCE62BF3C88}" type="presParOf" srcId="{91AAC948-B16B-3041-83E0-8339067518FA}" destId="{56AFAD93-1FAA-5E42-8FD2-77DF1AEE137A}" srcOrd="2" destOrd="0" presId="urn:microsoft.com/office/officeart/2016/7/layout/BasicLinearProcessNumbered"/>
    <dgm:cxn modelId="{D4D39686-9542-E34B-9365-D0EC45950500}" type="presParOf" srcId="{91AAC948-B16B-3041-83E0-8339067518FA}" destId="{ED2486C4-26EF-F145-8D3E-4AFA2B9EA801}" srcOrd="3" destOrd="0" presId="urn:microsoft.com/office/officeart/2016/7/layout/BasicLinearProcessNumbered"/>
    <dgm:cxn modelId="{4BB68EEE-6D1F-384A-8694-CD3F3B7240AB}" type="presParOf" srcId="{395AE2F3-68AB-8E4E-80A8-0846F1C1537A}" destId="{637E9D9B-0E6A-5F49-9B6E-53E89F6E7253}" srcOrd="1" destOrd="0" presId="urn:microsoft.com/office/officeart/2016/7/layout/BasicLinearProcessNumbered"/>
    <dgm:cxn modelId="{5CAA4B5A-5400-E84D-92D1-996D14E9AD5D}" type="presParOf" srcId="{395AE2F3-68AB-8E4E-80A8-0846F1C1537A}" destId="{216B9BF4-A68A-EC41-A16B-5AF195FC716A}" srcOrd="2" destOrd="0" presId="urn:microsoft.com/office/officeart/2016/7/layout/BasicLinearProcessNumbered"/>
    <dgm:cxn modelId="{B60B5C81-54B4-B949-BBCF-380624897D1A}" type="presParOf" srcId="{216B9BF4-A68A-EC41-A16B-5AF195FC716A}" destId="{4B904F69-F84D-5245-9C56-07652A93F471}" srcOrd="0" destOrd="0" presId="urn:microsoft.com/office/officeart/2016/7/layout/BasicLinearProcessNumbered"/>
    <dgm:cxn modelId="{E5D0E84E-6B31-DD41-93D2-67C7F273586F}" type="presParOf" srcId="{216B9BF4-A68A-EC41-A16B-5AF195FC716A}" destId="{B2D88763-F44A-3D4D-8AF8-FAAC980847B0}" srcOrd="1" destOrd="0" presId="urn:microsoft.com/office/officeart/2016/7/layout/BasicLinearProcessNumbered"/>
    <dgm:cxn modelId="{C38F9063-1EAB-1049-AF46-F815554A21D6}" type="presParOf" srcId="{216B9BF4-A68A-EC41-A16B-5AF195FC716A}" destId="{72C76905-DCBC-1940-9D3E-697484C4EFF3}" srcOrd="2" destOrd="0" presId="urn:microsoft.com/office/officeart/2016/7/layout/BasicLinearProcessNumbered"/>
    <dgm:cxn modelId="{74E8A2E7-7600-654B-A61E-8BA3A3011EDE}" type="presParOf" srcId="{216B9BF4-A68A-EC41-A16B-5AF195FC716A}" destId="{E54FD336-526B-8141-BD09-5138D9D98877}" srcOrd="3" destOrd="0" presId="urn:microsoft.com/office/officeart/2016/7/layout/BasicLinearProcessNumbered"/>
    <dgm:cxn modelId="{AFFCAB78-1B92-8645-8497-299D856B9B45}" type="presParOf" srcId="{395AE2F3-68AB-8E4E-80A8-0846F1C1537A}" destId="{F92ABB06-7F2F-E640-8554-D852D1846312}" srcOrd="3" destOrd="0" presId="urn:microsoft.com/office/officeart/2016/7/layout/BasicLinearProcessNumbered"/>
    <dgm:cxn modelId="{5D2D55AE-931C-2945-B24D-8123859A0AB9}" type="presParOf" srcId="{395AE2F3-68AB-8E4E-80A8-0846F1C1537A}" destId="{BB17B38D-633A-974F-8C86-610A92F9615B}" srcOrd="4" destOrd="0" presId="urn:microsoft.com/office/officeart/2016/7/layout/BasicLinearProcessNumbered"/>
    <dgm:cxn modelId="{A65DF19E-2F16-C541-9883-B5F0700A55B2}" type="presParOf" srcId="{BB17B38D-633A-974F-8C86-610A92F9615B}" destId="{7AC0651E-C286-174D-8F55-426850DFB0BF}" srcOrd="0" destOrd="0" presId="urn:microsoft.com/office/officeart/2016/7/layout/BasicLinearProcessNumbered"/>
    <dgm:cxn modelId="{10BD4721-E7E5-6B47-8ADD-BC3EE928E9AB}" type="presParOf" srcId="{BB17B38D-633A-974F-8C86-610A92F9615B}" destId="{64BF71BE-2037-DD4A-B861-AA0605D1F2E2}" srcOrd="1" destOrd="0" presId="urn:microsoft.com/office/officeart/2016/7/layout/BasicLinearProcessNumbered"/>
    <dgm:cxn modelId="{34C5D5A6-B863-1748-A56A-9F266FFECF18}" type="presParOf" srcId="{BB17B38D-633A-974F-8C86-610A92F9615B}" destId="{9E8C0F10-E65B-3B40-A08B-9B2325E2808D}" srcOrd="2" destOrd="0" presId="urn:microsoft.com/office/officeart/2016/7/layout/BasicLinearProcessNumbered"/>
    <dgm:cxn modelId="{ED902653-5A29-4E49-95E6-9729CFF8DC2F}" type="presParOf" srcId="{BB17B38D-633A-974F-8C86-610A92F9615B}" destId="{E8FCC143-AEB1-B64C-A22C-61393E52197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6206A-7C41-0749-8A4D-7BE839D1E285}">
      <dsp:nvSpPr>
        <dsp:cNvPr id="0" name=""/>
        <dsp:cNvSpPr/>
      </dsp:nvSpPr>
      <dsp:spPr>
        <a:xfrm>
          <a:off x="5054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Tokenize</a:t>
          </a:r>
        </a:p>
      </dsp:txBody>
      <dsp:txXfrm>
        <a:off x="593447" y="1113745"/>
        <a:ext cx="1765177" cy="1176785"/>
      </dsp:txXfrm>
    </dsp:sp>
    <dsp:sp modelId="{E0CBAD42-7C29-A945-A1C9-2E935EFD3080}">
      <dsp:nvSpPr>
        <dsp:cNvPr id="0" name=""/>
        <dsp:cNvSpPr/>
      </dsp:nvSpPr>
      <dsp:spPr>
        <a:xfrm>
          <a:off x="2652820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451605"/>
                <a:satOff val="-2211"/>
                <a:lumOff val="1242"/>
                <a:alphaOff val="0"/>
                <a:tint val="98000"/>
                <a:lumMod val="114000"/>
              </a:schemeClr>
            </a:gs>
            <a:gs pos="100000">
              <a:schemeClr val="accent2">
                <a:hueOff val="451605"/>
                <a:satOff val="-2211"/>
                <a:lumOff val="124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Stop Word Removal</a:t>
          </a:r>
        </a:p>
      </dsp:txBody>
      <dsp:txXfrm>
        <a:off x="3241213" y="1113745"/>
        <a:ext cx="1765177" cy="1176785"/>
      </dsp:txXfrm>
    </dsp:sp>
    <dsp:sp modelId="{F6F11557-F4BE-AD49-B57B-7E3EC5FED3E7}">
      <dsp:nvSpPr>
        <dsp:cNvPr id="0" name=""/>
        <dsp:cNvSpPr/>
      </dsp:nvSpPr>
      <dsp:spPr>
        <a:xfrm>
          <a:off x="5300586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903209"/>
                <a:satOff val="-4421"/>
                <a:lumOff val="2483"/>
                <a:alphaOff val="0"/>
                <a:tint val="98000"/>
                <a:lumMod val="114000"/>
              </a:schemeClr>
            </a:gs>
            <a:gs pos="100000">
              <a:schemeClr val="accent2">
                <a:hueOff val="903209"/>
                <a:satOff val="-4421"/>
                <a:lumOff val="248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Lemmatize</a:t>
          </a:r>
        </a:p>
      </dsp:txBody>
      <dsp:txXfrm>
        <a:off x="5888979" y="1113745"/>
        <a:ext cx="1765177" cy="1176785"/>
      </dsp:txXfrm>
    </dsp:sp>
    <dsp:sp modelId="{5B27113B-49A4-1C43-BB6D-C96D05803B90}">
      <dsp:nvSpPr>
        <dsp:cNvPr id="0" name=""/>
        <dsp:cNvSpPr/>
      </dsp:nvSpPr>
      <dsp:spPr>
        <a:xfrm>
          <a:off x="7948353" y="1113745"/>
          <a:ext cx="2941962" cy="1176785"/>
        </a:xfrm>
        <a:prstGeom prst="chevron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Vectorization</a:t>
          </a:r>
        </a:p>
      </dsp:txBody>
      <dsp:txXfrm>
        <a:off x="8536746" y="1113745"/>
        <a:ext cx="1765177" cy="1176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03548-F896-1D44-9DB8-CB9AB076995F}">
      <dsp:nvSpPr>
        <dsp:cNvPr id="0" name=""/>
        <dsp:cNvSpPr/>
      </dsp:nvSpPr>
      <dsp:spPr>
        <a:xfrm>
          <a:off x="0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Republicans generally have a higher twitter ratio.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The average age of a Republican voter is 50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The average age of a Republican is 47</a:t>
          </a:r>
          <a:endParaRPr lang="en-US" sz="1300" kern="1200"/>
        </a:p>
      </dsp:txBody>
      <dsp:txXfrm>
        <a:off x="0" y="1293625"/>
        <a:ext cx="3404803" cy="2042566"/>
      </dsp:txXfrm>
    </dsp:sp>
    <dsp:sp modelId="{B9861C7F-0417-6146-9324-0FC677023549}">
      <dsp:nvSpPr>
        <dsp:cNvPr id="0" name=""/>
        <dsp:cNvSpPr/>
      </dsp:nvSpPr>
      <dsp:spPr>
        <a:xfrm>
          <a:off x="1191760" y="340427"/>
          <a:ext cx="1021283" cy="10212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41323" y="489990"/>
        <a:ext cx="722157" cy="722157"/>
      </dsp:txXfrm>
    </dsp:sp>
    <dsp:sp modelId="{56AFAD93-1FAA-5E42-8FD2-77DF1AEE137A}">
      <dsp:nvSpPr>
        <dsp:cNvPr id="0" name=""/>
        <dsp:cNvSpPr/>
      </dsp:nvSpPr>
      <dsp:spPr>
        <a:xfrm>
          <a:off x="0" y="3404205"/>
          <a:ext cx="3404803" cy="72"/>
        </a:xfrm>
        <a:prstGeom prst="rect">
          <a:avLst/>
        </a:prstGeom>
        <a:solidFill>
          <a:schemeClr val="accent2">
            <a:hueOff val="270963"/>
            <a:satOff val="-1326"/>
            <a:lumOff val="745"/>
            <a:alphaOff val="0"/>
          </a:schemeClr>
        </a:solidFill>
        <a:ln w="19050" cap="rnd" cmpd="sng" algn="ctr">
          <a:solidFill>
            <a:schemeClr val="accent2">
              <a:hueOff val="270963"/>
              <a:satOff val="-1326"/>
              <a:lumOff val="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B904F69-F84D-5245-9C56-07652A93F471}">
      <dsp:nvSpPr>
        <dsp:cNvPr id="0" name=""/>
        <dsp:cNvSpPr/>
      </dsp:nvSpPr>
      <dsp:spPr>
        <a:xfrm>
          <a:off x="3745283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814885"/>
            <a:satOff val="-2356"/>
            <a:lumOff val="-5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814885"/>
              <a:satOff val="-2356"/>
              <a:lumOff val="-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Twitter users are traditionally younger.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18-29 make up 35% of the users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30-49 make up 20% of the users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50-64 make up 11% of the users</a:t>
          </a:r>
          <a:endParaRPr lang="en-US" sz="1300" kern="1200"/>
        </a:p>
      </dsp:txBody>
      <dsp:txXfrm>
        <a:off x="3745283" y="1293625"/>
        <a:ext cx="3404803" cy="2042566"/>
      </dsp:txXfrm>
    </dsp:sp>
    <dsp:sp modelId="{B2D88763-F44A-3D4D-8AF8-FAAC980847B0}">
      <dsp:nvSpPr>
        <dsp:cNvPr id="0" name=""/>
        <dsp:cNvSpPr/>
      </dsp:nvSpPr>
      <dsp:spPr>
        <a:xfrm>
          <a:off x="4937043" y="340427"/>
          <a:ext cx="1021283" cy="1021283"/>
        </a:xfrm>
        <a:prstGeom prst="ellipse">
          <a:avLst/>
        </a:prstGeom>
        <a:solidFill>
          <a:schemeClr val="accent2">
            <a:hueOff val="541926"/>
            <a:satOff val="-2653"/>
            <a:lumOff val="1490"/>
            <a:alphaOff val="0"/>
          </a:schemeClr>
        </a:solidFill>
        <a:ln w="19050" cap="rnd" cmpd="sng" algn="ctr">
          <a:solidFill>
            <a:schemeClr val="accent2">
              <a:hueOff val="541926"/>
              <a:satOff val="-2653"/>
              <a:lumOff val="1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86606" y="489990"/>
        <a:ext cx="722157" cy="722157"/>
      </dsp:txXfrm>
    </dsp:sp>
    <dsp:sp modelId="{72C76905-DCBC-1940-9D3E-697484C4EFF3}">
      <dsp:nvSpPr>
        <dsp:cNvPr id="0" name=""/>
        <dsp:cNvSpPr/>
      </dsp:nvSpPr>
      <dsp:spPr>
        <a:xfrm>
          <a:off x="3745283" y="3404205"/>
          <a:ext cx="3404803" cy="72"/>
        </a:xfrm>
        <a:prstGeom prst="rect">
          <a:avLst/>
        </a:prstGeom>
        <a:solidFill>
          <a:schemeClr val="accent2">
            <a:hueOff val="812888"/>
            <a:satOff val="-3979"/>
            <a:lumOff val="2235"/>
            <a:alphaOff val="0"/>
          </a:schemeClr>
        </a:solidFill>
        <a:ln w="19050" cap="rnd" cmpd="sng" algn="ctr">
          <a:solidFill>
            <a:schemeClr val="accent2">
              <a:hueOff val="812888"/>
              <a:satOff val="-3979"/>
              <a:lumOff val="2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AC0651E-C286-174D-8F55-426850DFB0BF}">
      <dsp:nvSpPr>
        <dsp:cNvPr id="0" name=""/>
        <dsp:cNvSpPr/>
      </dsp:nvSpPr>
      <dsp:spPr>
        <a:xfrm>
          <a:off x="7490566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Twitter is not the best platform for Republicans to connect with their voter base. </a:t>
          </a:r>
          <a:endParaRPr lang="en-US" sz="1700" kern="1200"/>
        </a:p>
      </dsp:txBody>
      <dsp:txXfrm>
        <a:off x="7490566" y="1293625"/>
        <a:ext cx="3404803" cy="2042566"/>
      </dsp:txXfrm>
    </dsp:sp>
    <dsp:sp modelId="{64BF71BE-2037-DD4A-B861-AA0605D1F2E2}">
      <dsp:nvSpPr>
        <dsp:cNvPr id="0" name=""/>
        <dsp:cNvSpPr/>
      </dsp:nvSpPr>
      <dsp:spPr>
        <a:xfrm>
          <a:off x="8682326" y="340427"/>
          <a:ext cx="1021283" cy="1021283"/>
        </a:xfrm>
        <a:prstGeom prst="ellipse">
          <a:avLst/>
        </a:prstGeom>
        <a:solidFill>
          <a:schemeClr val="accent2">
            <a:hueOff val="1083851"/>
            <a:satOff val="-5306"/>
            <a:lumOff val="2980"/>
            <a:alphaOff val="0"/>
          </a:schemeClr>
        </a:solidFill>
        <a:ln w="19050" cap="rnd" cmpd="sng" algn="ctr">
          <a:solidFill>
            <a:schemeClr val="accent2">
              <a:hueOff val="1083851"/>
              <a:satOff val="-5306"/>
              <a:lumOff val="2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31889" y="489990"/>
        <a:ext cx="722157" cy="722157"/>
      </dsp:txXfrm>
    </dsp:sp>
    <dsp:sp modelId="{9E8C0F10-E65B-3B40-A08B-9B2325E2808D}">
      <dsp:nvSpPr>
        <dsp:cNvPr id="0" name=""/>
        <dsp:cNvSpPr/>
      </dsp:nvSpPr>
      <dsp:spPr>
        <a:xfrm>
          <a:off x="7490566" y="3404205"/>
          <a:ext cx="3404803" cy="72"/>
        </a:xfrm>
        <a:prstGeom prst="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607D-403A-1645-B815-B7563FF30275}" type="datetimeFigureOut">
              <a:rPr lang="en-US" smtClean="0"/>
              <a:t>4/9/18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9725A-2FCD-9445-AAC6-395E648AD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1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see the use of a Legislative Platform. </a:t>
            </a:r>
          </a:p>
          <a:p>
            <a:r>
              <a:rPr lang="en-US" dirty="0"/>
              <a:t>Democrats use societal terms. Little bit of Traditional values which is surprising. </a:t>
            </a:r>
          </a:p>
          <a:p>
            <a:r>
              <a:rPr lang="en-US" dirty="0"/>
              <a:t>Republicans use traditional aspects of conservatism(work, family, job)</a:t>
            </a:r>
          </a:p>
          <a:p>
            <a:r>
              <a:rPr lang="en-US" dirty="0"/>
              <a:t>Independents are super issue centric.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1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bigrams “Woman health” “Sexual Assault”, “Middle Class”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3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the other parties, Health Care is the most frequent bigram</a:t>
            </a:r>
          </a:p>
          <a:p>
            <a:endParaRPr lang="en-US" dirty="0"/>
          </a:p>
          <a:p>
            <a:r>
              <a:rPr lang="en-US" dirty="0"/>
              <a:t>Issues – Fossil Fuel, Drug Company, Prescription drug, Dakota Access Pipeline, Wall Street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81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clear that there is a direct relationship between our party tweet population and our party seat occupation. We can rule out that any one party is disproportionally active on </a:t>
            </a:r>
            <a:r>
              <a:rPr lang="en-US" dirty="0" err="1"/>
              <a:t>twtter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9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21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Democrats and Republicans are spread out similarly in this group. Its hard to see Independent tweets on this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9725A-2FCD-9445-AAC6-395E648AD1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0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480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222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1118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71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229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005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05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8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5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5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4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0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69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9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9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3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61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0F8B-0E76-A049-B594-677191B2F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Senators Tweeting &amp; Is It Any Good?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0FDA8-E87D-B648-BC2D-63B25FC79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Tarif Abedin</a:t>
            </a:r>
          </a:p>
          <a:p>
            <a:r>
              <a:rPr lang="en-US" dirty="0" err="1"/>
              <a:t>Dsi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9001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4CA4-2BE0-BA46-9BDE-84F8AFBC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Bigrams Be Bigrams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A037-0FA2-C74A-BBF4-E17D741B1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517421"/>
            <a:ext cx="3180822" cy="2274712"/>
          </a:xfrm>
        </p:spPr>
        <p:txBody>
          <a:bodyPr/>
          <a:lstStyle/>
          <a:p>
            <a:r>
              <a:rPr lang="en-US" dirty="0"/>
              <a:t>Also Prospective Language (Surprising)</a:t>
            </a:r>
          </a:p>
          <a:p>
            <a:r>
              <a:rPr lang="en-US" dirty="0"/>
              <a:t>President Obama</a:t>
            </a:r>
          </a:p>
          <a:p>
            <a:r>
              <a:rPr lang="en-US" dirty="0"/>
              <a:t>Used Less to Discuss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7777C-5CC8-7643-9906-6411B0E9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34" y="1574798"/>
            <a:ext cx="7212610" cy="4159957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3289404A-B71B-9542-9E1E-0510429FCC83}"/>
              </a:ext>
            </a:extLst>
          </p:cNvPr>
          <p:cNvSpPr/>
          <p:nvPr/>
        </p:nvSpPr>
        <p:spPr>
          <a:xfrm>
            <a:off x="4368800" y="4278489"/>
            <a:ext cx="857955" cy="1354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92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938C-0B12-E040-AF1B-4890A6DB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Bigrams Be Bigrams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382CC-779F-FB4D-B312-07A9B2F5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3206044"/>
            <a:ext cx="3136576" cy="108373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Incredibly Issue Centric</a:t>
            </a:r>
          </a:p>
          <a:p>
            <a:pPr>
              <a:lnSpc>
                <a:spcPct val="160000"/>
              </a:lnSpc>
            </a:pPr>
            <a:r>
              <a:rPr lang="en-US" dirty="0"/>
              <a:t>Sample Size Is Small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03BFF-46BE-5947-AEF8-8C3D5A13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88" y="1569154"/>
            <a:ext cx="7336868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7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2DCF-1BD8-D646-A1D5-C58709AE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Predicting Party With a Tweet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6CD9-82BA-1B43-843A-348555CB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Bipartisan Model</a:t>
            </a:r>
          </a:p>
          <a:p>
            <a:pPr lvl="1"/>
            <a:r>
              <a:rPr lang="en-US" dirty="0"/>
              <a:t>Including Independent Senators would lead to Unbalanced Classes</a:t>
            </a:r>
          </a:p>
          <a:p>
            <a:r>
              <a:rPr lang="en-US" dirty="0"/>
              <a:t>Baseline Accuracy = 53.97%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Parameters</a:t>
            </a:r>
          </a:p>
          <a:p>
            <a:pPr lvl="2"/>
            <a:r>
              <a:rPr lang="en-US" dirty="0"/>
              <a:t>Custom Stop words</a:t>
            </a:r>
          </a:p>
          <a:p>
            <a:pPr lvl="2"/>
            <a:r>
              <a:rPr lang="en-US" dirty="0" err="1"/>
              <a:t>Ngrams</a:t>
            </a:r>
            <a:r>
              <a:rPr lang="en-US" dirty="0"/>
              <a:t> = (1,1)</a:t>
            </a:r>
          </a:p>
          <a:p>
            <a:pPr lvl="2"/>
            <a:r>
              <a:rPr lang="en-US" dirty="0"/>
              <a:t>Penalty = L2</a:t>
            </a:r>
          </a:p>
          <a:p>
            <a:pPr lvl="2"/>
            <a:r>
              <a:rPr lang="en-US" dirty="0"/>
              <a:t>Solver = </a:t>
            </a:r>
            <a:r>
              <a:rPr lang="en-US" dirty="0" err="1"/>
              <a:t>lbfgs</a:t>
            </a:r>
            <a:endParaRPr lang="en-US" dirty="0"/>
          </a:p>
          <a:p>
            <a:pPr lvl="1"/>
            <a:r>
              <a:rPr lang="en-US" dirty="0"/>
              <a:t>Accuracy = </a:t>
            </a:r>
            <a:r>
              <a:rPr lang="en-US" dirty="0">
                <a:solidFill>
                  <a:schemeClr val="accent2"/>
                </a:solidFill>
              </a:rPr>
              <a:t>83.31%</a:t>
            </a:r>
          </a:p>
        </p:txBody>
      </p:sp>
    </p:spTree>
    <p:extLst>
      <p:ext uri="{BB962C8B-B14F-4D97-AF65-F5344CB8AC3E}">
        <p14:creationId xmlns:p14="http://schemas.microsoft.com/office/powerpoint/2010/main" val="172504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748B-7FF2-B24C-8D17-791F9C53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Representation In our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84BAEA-193B-4C40-B08E-F6CECD365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121" y="1751189"/>
            <a:ext cx="4835701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26688-BA07-2D43-BDCD-84FB3CD75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40" y="1751189"/>
            <a:ext cx="4990394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3A87D-FEE1-5244-A418-3D6EFC5E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The Twitter Ratio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22FC8-9B67-6C40-A402-B1DB837DE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refers to an unofficial Twitter law which states that if the amount of replies to a tweet greatly outnumbers the amount of retweets and likes, then the tweet is bad.</a:t>
            </a:r>
          </a:p>
          <a:p>
            <a:r>
              <a:rPr lang="en-US" dirty="0"/>
              <a:t>If the ratio is </a:t>
            </a:r>
            <a:r>
              <a:rPr lang="en-US" b="1" dirty="0"/>
              <a:t>greater than 2:1</a:t>
            </a:r>
            <a:r>
              <a:rPr lang="en-US" dirty="0"/>
              <a:t>, you’ve done something wrong. (I’m looking at you United Airlines)</a:t>
            </a:r>
          </a:p>
        </p:txBody>
      </p:sp>
    </p:spTree>
    <p:extLst>
      <p:ext uri="{BB962C8B-B14F-4D97-AF65-F5344CB8AC3E}">
        <p14:creationId xmlns:p14="http://schemas.microsoft.com/office/powerpoint/2010/main" val="242162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A600199-ECFE-104F-9CC5-4A51698FE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5" y="1628246"/>
            <a:ext cx="5871246" cy="401055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644EDC-34E1-3C44-A89E-B5EB67F7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Low Twitter Ratio (&lt; 2)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E99AE4-3854-4D02-9CC0-4E1C47FC4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829" y="4777380"/>
            <a:ext cx="439782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cap="all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Majority of the tweets gathered fall under this category. </a:t>
            </a:r>
          </a:p>
        </p:txBody>
      </p:sp>
    </p:spTree>
    <p:extLst>
      <p:ext uri="{BB962C8B-B14F-4D97-AF65-F5344CB8AC3E}">
        <p14:creationId xmlns:p14="http://schemas.microsoft.com/office/powerpoint/2010/main" val="399281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CC565-09EE-124D-AA89-E43DFCD06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5" y="1628245"/>
            <a:ext cx="5693220" cy="390101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069B7-832F-A941-A56A-E415B201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High Twitter Ratio (&gt;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124F-C0DE-8148-8429-3929DADB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829" y="4777380"/>
            <a:ext cx="439782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cap="all">
                <a:solidFill>
                  <a:schemeClr val="bg2">
                    <a:lumMod val="40000"/>
                    <a:lumOff val="60000"/>
                  </a:schemeClr>
                </a:solidFill>
              </a:rPr>
              <a:t>Not as many tweets fall in this group. We can see that a particular party reigns supreme.</a:t>
            </a:r>
          </a:p>
        </p:txBody>
      </p:sp>
    </p:spTree>
    <p:extLst>
      <p:ext uri="{BB962C8B-B14F-4D97-AF65-F5344CB8AC3E}">
        <p14:creationId xmlns:p14="http://schemas.microsoft.com/office/powerpoint/2010/main" val="284947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E85B25C-D06A-1E42-9D52-CC1F26624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854" y="1547941"/>
            <a:ext cx="5450557" cy="376165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9C155-8AF5-224E-9C08-22CD02915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Extreme Twitter Ratio (&gt; 40)</a:t>
            </a:r>
          </a:p>
        </p:txBody>
      </p:sp>
    </p:spTree>
    <p:extLst>
      <p:ext uri="{BB962C8B-B14F-4D97-AF65-F5344CB8AC3E}">
        <p14:creationId xmlns:p14="http://schemas.microsoft.com/office/powerpoint/2010/main" val="723704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C23D-C447-3F48-86B3-1C11AE37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Ratio Quartile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0430C-6E39-724B-9337-C618F9876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502142" cy="4195481"/>
          </a:xfrm>
        </p:spPr>
        <p:txBody>
          <a:bodyPr/>
          <a:lstStyle/>
          <a:p>
            <a:r>
              <a:rPr lang="en-US" dirty="0"/>
              <a:t>Each bin consist of Quartile</a:t>
            </a:r>
          </a:p>
          <a:p>
            <a:r>
              <a:rPr lang="en-US" dirty="0"/>
              <a:t>Democratic and Independent tweets are most frequent in </a:t>
            </a:r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 quartile.</a:t>
            </a:r>
          </a:p>
          <a:p>
            <a:r>
              <a:rPr lang="en-US" dirty="0"/>
              <a:t>Republican tweets are most frequent in </a:t>
            </a:r>
            <a:r>
              <a:rPr lang="en-US" b="1" dirty="0"/>
              <a:t>4</a:t>
            </a:r>
            <a:r>
              <a:rPr lang="en-US" b="1" baseline="30000" dirty="0"/>
              <a:t>th</a:t>
            </a:r>
            <a:r>
              <a:rPr lang="en-US" b="1" dirty="0"/>
              <a:t> quartile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064A2-092B-7B49-A0AC-1E95E8A74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56" y="2052918"/>
            <a:ext cx="5651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F2DCF-1BD8-D646-A1D5-C58709AE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Predicting The Ratio With a Tweet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D6CD9-82BA-1B43-843A-348555CB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Attempting to create a model to predict a continuous ratio variable led to accuracy around -9.0%</a:t>
            </a:r>
          </a:p>
          <a:p>
            <a:r>
              <a:rPr lang="en-US" dirty="0"/>
              <a:t>By Binning the ratio values into a quartiles, we now have a classification model.</a:t>
            </a:r>
          </a:p>
          <a:p>
            <a:r>
              <a:rPr lang="en-US" dirty="0"/>
              <a:t>Baseline Accuracy = 25.01%</a:t>
            </a:r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Parameters</a:t>
            </a:r>
          </a:p>
          <a:p>
            <a:pPr lvl="2"/>
            <a:r>
              <a:rPr lang="en-US" dirty="0"/>
              <a:t>Penalty = L1</a:t>
            </a:r>
          </a:p>
          <a:p>
            <a:pPr lvl="2"/>
            <a:r>
              <a:rPr lang="en-US" dirty="0"/>
              <a:t>N-grams = (1,1)</a:t>
            </a:r>
          </a:p>
          <a:p>
            <a:pPr lvl="1"/>
            <a:r>
              <a:rPr lang="en-US" dirty="0"/>
              <a:t>Accuracy = </a:t>
            </a:r>
            <a:r>
              <a:rPr lang="en-US" dirty="0">
                <a:solidFill>
                  <a:schemeClr val="accent2"/>
                </a:solidFill>
              </a:rPr>
              <a:t>39.07%</a:t>
            </a:r>
          </a:p>
        </p:txBody>
      </p:sp>
    </p:spTree>
    <p:extLst>
      <p:ext uri="{BB962C8B-B14F-4D97-AF65-F5344CB8AC3E}">
        <p14:creationId xmlns:p14="http://schemas.microsoft.com/office/powerpoint/2010/main" val="3538799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57F2-54E2-B24E-8663-A4018B72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92B63-EDA1-CB46-92EF-869CB8F2F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contains all the available tweets of all 100 senators in seat in May 2017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FED80-A4EC-5447-97D3-83C39D58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07" y="2855645"/>
            <a:ext cx="6674950" cy="33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1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0B541F0-7F6E-402E-84D8-CF96EACA5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F7E335-851A-4CAE-B09F-E657819D46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1EC63-9032-2E4B-909F-CED42524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So What Does It all mean?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C7FE18-3FBB-4F20-891B-84C750F52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760077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01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F747F1B4-B831-4277-8AB0-32767F7EB7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B541F0-7F6E-402E-84D8-CF96EACA5FB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F7E335-851A-4CAE-B09F-E657819D46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F5B64-34AC-9744-96EB-9BB10B463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Processing the Text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0C5ECAD-8E38-794F-B70D-818B430B8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719727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918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4AAD3FD-83A5-4B89-9F8F-01B8870865B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26C04EF-6428-472D-B316-74A19385B0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7DAD0A1B-7DDF-4B4B-A4B3-D8E265918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74045"/>
            <a:ext cx="5449889" cy="3509907"/>
          </a:xfrm>
          <a:prstGeom prst="rect">
            <a:avLst/>
          </a:prstGeom>
          <a:effectLst/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92A1116-1C84-41DF-B803-1F7B0883EC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C8F42-86BD-ED46-97E0-51419FBAC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What Is the Senate Saying?</a:t>
            </a:r>
          </a:p>
        </p:txBody>
      </p: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7B9A2241-F4B4-47B9-8546-B3F2D44E7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Twitter Character Limits</a:t>
            </a:r>
          </a:p>
          <a:p>
            <a:r>
              <a:rPr lang="en-US">
                <a:solidFill>
                  <a:srgbClr val="EBEBEB"/>
                </a:solidFill>
              </a:rPr>
              <a:t>Legislative Platform</a:t>
            </a:r>
          </a:p>
          <a:p>
            <a:r>
              <a:rPr lang="en-US">
                <a:solidFill>
                  <a:srgbClr val="EBEBEB"/>
                </a:solidFill>
              </a:rPr>
              <a:t>Traditional Values</a:t>
            </a:r>
          </a:p>
        </p:txBody>
      </p:sp>
    </p:spTree>
    <p:extLst>
      <p:ext uri="{BB962C8B-B14F-4D97-AF65-F5344CB8AC3E}">
        <p14:creationId xmlns:p14="http://schemas.microsoft.com/office/powerpoint/2010/main" val="3622029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565D-FAE2-1C47-8A84-A964E5F40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 Specific Words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CDBCC-0FDF-EC4D-9F46-12D1B66F6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54951"/>
            <a:ext cx="4121200" cy="2900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1BEED-3377-6C43-96FE-467FE2B1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187" y="2154951"/>
            <a:ext cx="4215631" cy="2900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F04026-0FD0-C442-8F48-64E65FBF4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818" y="2154952"/>
            <a:ext cx="4154925" cy="290035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34B947A4-BA65-CA46-9790-12749E6CDCE8}"/>
              </a:ext>
            </a:extLst>
          </p:cNvPr>
          <p:cNvSpPr/>
          <p:nvPr/>
        </p:nvSpPr>
        <p:spPr>
          <a:xfrm>
            <a:off x="245517" y="2815449"/>
            <a:ext cx="400594" cy="14804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46B67A8-D92C-2D4C-9DC9-694B67CF8334}"/>
              </a:ext>
            </a:extLst>
          </p:cNvPr>
          <p:cNvSpPr/>
          <p:nvPr/>
        </p:nvSpPr>
        <p:spPr>
          <a:xfrm>
            <a:off x="4392023" y="3526750"/>
            <a:ext cx="365760" cy="1567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F880516-2CEF-A446-9DEC-D9505DA0C39D}"/>
              </a:ext>
            </a:extLst>
          </p:cNvPr>
          <p:cNvSpPr/>
          <p:nvPr/>
        </p:nvSpPr>
        <p:spPr>
          <a:xfrm>
            <a:off x="8543110" y="3857898"/>
            <a:ext cx="365760" cy="15675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0C1898-C1CB-1C46-99CF-44C9203F2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40002" y="480060"/>
            <a:ext cx="11274986" cy="5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2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6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1EE6C-5398-E647-976E-1BE507F2E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7012" y="480060"/>
            <a:ext cx="11237976" cy="587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7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487C8F-7D6C-4EAF-A9A5-45D8E94FC2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7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8DA0F-394A-417D-892B-8253831A2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474CD1-8470-064D-B08F-FDC686FF2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7012" y="480060"/>
            <a:ext cx="1123797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8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6DE52-930A-C64C-AABE-43C79481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Letting Bigrams Be Bigrams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F78464-6AA3-2A4C-ABA6-8FDEFF441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778226"/>
            <a:ext cx="3322038" cy="19320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Prospective Language</a:t>
            </a:r>
          </a:p>
          <a:p>
            <a:pPr>
              <a:lnSpc>
                <a:spcPct val="150000"/>
              </a:lnSpc>
            </a:pPr>
            <a:r>
              <a:rPr lang="en-US" dirty="0"/>
              <a:t>President Trump</a:t>
            </a:r>
          </a:p>
          <a:p>
            <a:pPr>
              <a:lnSpc>
                <a:spcPct val="150000"/>
              </a:lnSpc>
            </a:pPr>
            <a:r>
              <a:rPr lang="en-US" dirty="0"/>
              <a:t>Indicative of Platform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5F85D3-0DA1-A449-865A-E9F3EC40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49" y="1646515"/>
            <a:ext cx="7038518" cy="4195481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863D57E0-311C-5B41-BF73-D18445139D37}"/>
              </a:ext>
            </a:extLst>
          </p:cNvPr>
          <p:cNvSpPr/>
          <p:nvPr/>
        </p:nvSpPr>
        <p:spPr>
          <a:xfrm>
            <a:off x="4323644" y="3375379"/>
            <a:ext cx="877021" cy="203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{A8254206-6991-B147-8C70-0C68428D8334}tf10001062</Template>
  <TotalTime>201</TotalTime>
  <Words>513</Words>
  <Application>Microsoft Macintosh PowerPoint</Application>
  <PresentationFormat>Widescreen</PresentationFormat>
  <Paragraphs>87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Ion</vt:lpstr>
      <vt:lpstr>What Are Senators Tweeting &amp; Is It Any Good?</vt:lpstr>
      <vt:lpstr>The Data</vt:lpstr>
      <vt:lpstr>Processing the Text</vt:lpstr>
      <vt:lpstr>What Is the Senate Saying?</vt:lpstr>
      <vt:lpstr>Party Specific Words</vt:lpstr>
      <vt:lpstr>PowerPoint Presentation</vt:lpstr>
      <vt:lpstr>PowerPoint Presentation</vt:lpstr>
      <vt:lpstr>PowerPoint Presentation</vt:lpstr>
      <vt:lpstr>Letting Bigrams Be Bigrams</vt:lpstr>
      <vt:lpstr>Let Bigrams Be Bigrams cont.</vt:lpstr>
      <vt:lpstr>Let Bigrams Be Bigrams cont.</vt:lpstr>
      <vt:lpstr>Predicting Party With a Tweet</vt:lpstr>
      <vt:lpstr>Party Representation In our Data</vt:lpstr>
      <vt:lpstr>The Twitter Ratio</vt:lpstr>
      <vt:lpstr>Low Twitter Ratio (&lt; 2)</vt:lpstr>
      <vt:lpstr>High Twitter Ratio (&gt; 2)</vt:lpstr>
      <vt:lpstr>Extreme Twitter Ratio (&gt; 40)</vt:lpstr>
      <vt:lpstr>The Ratio Quartile</vt:lpstr>
      <vt:lpstr>Predicting The Ratio With a Tweet</vt:lpstr>
      <vt:lpstr>So What Does It all mean?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Senator Tweets,What a Are They Any Good?</dc:title>
  <dc:creator>Tarif Abedin</dc:creator>
  <cp:lastModifiedBy>Tarif Abedin</cp:lastModifiedBy>
  <cp:revision>17</cp:revision>
  <dcterms:created xsi:type="dcterms:W3CDTF">2018-04-09T19:32:27Z</dcterms:created>
  <dcterms:modified xsi:type="dcterms:W3CDTF">2018-04-10T01:56:08Z</dcterms:modified>
</cp:coreProperties>
</file>